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aleway"/>
      <p:regular r:id="rId22"/>
      <p:bold r:id="rId23"/>
      <p:italic r:id="rId24"/>
      <p:boldItalic r:id="rId25"/>
    </p:embeddedFont>
    <p:embeddedFont>
      <p:font typeface="Raleway Black"/>
      <p:bold r:id="rId26"/>
      <p:boldItalic r:id="rId27"/>
    </p:embeddedFont>
    <p:embeddedFont>
      <p:font typeface="Raleway Light"/>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9E66BC-B8B7-442B-817A-8BDC44519FB8}">
  <a:tblStyle styleId="{B69E66BC-B8B7-442B-817A-8BDC44519F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aleway-regular.fntdata"/><Relationship Id="rId21" Type="http://schemas.openxmlformats.org/officeDocument/2006/relationships/slide" Target="slides/slide15.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Black-bold.fntdata"/><Relationship Id="rId25" Type="http://schemas.openxmlformats.org/officeDocument/2006/relationships/font" Target="fonts/Raleway-boldItalic.fntdata"/><Relationship Id="rId28" Type="http://schemas.openxmlformats.org/officeDocument/2006/relationships/font" Target="fonts/RalewayLight-regular.fntdata"/><Relationship Id="rId27" Type="http://schemas.openxmlformats.org/officeDocument/2006/relationships/font" Target="fonts/RalewayBlack-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alewayLigh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Light-boldItalic.fntdata"/><Relationship Id="rId30" Type="http://schemas.openxmlformats.org/officeDocument/2006/relationships/font" Target="fonts/RalewayLight-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emrush.com/website/top/"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ornhub.com/insights/2023-year-in-review"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cb878df3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cb878df3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rPr>
              <a:t>Desde que tenía 15 años tenía claro que de mayor quería ser Sexóloga. Quería estudiar, analizar y comprender el comportamiento sexual humano, cuáles son las creencias, las motivaciones y las necesidades de las personas en relación a la sexualidad. Pero, ¿por qué? porque recuerdo los recreos con mis amigos donde el tema que suscitaba mayor interés era cualquiera relacionado con la sexualidad. A día de hoy, cuando entro en una clase de secundaria y les pregunto a los adolescentes si esto ha cambiado la respuesta es clara: no.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c4754a47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c4754a47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a0d8fbfc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a0d8fbfc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cc4754a47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cc4754a47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ca25dfecb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ca25dfec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consumo pornografía, variables sociodemográficas, estudiar más la salud mental de los hombres y dar espacios de análisis de necesidades, xpectitativas.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d77ec38d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d77ec38d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cd77ec38d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cd77ec38d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2ca0d8fbfc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2ca0d8fbfc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https://www.semrush.com/website/top/</a:t>
            </a:r>
            <a:r>
              <a:rPr lang="es"/>
              <a:t> febrero 2024</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ca0d8fbfc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ca0d8fbfc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u="sng">
                <a:solidFill>
                  <a:schemeClr val="hlink"/>
                </a:solidFill>
                <a:hlinkClick r:id="rId2"/>
              </a:rPr>
              <a:t>https://www.pornhub.com/insights/2023-year-in-review</a:t>
            </a:r>
            <a:r>
              <a:rPr lang="es"/>
              <a: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ca25dfecb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ca25dfecb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ca0d8fbfc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ca0d8fbfc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b878df3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b878df3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s" sz="1050">
                <a:solidFill>
                  <a:schemeClr val="dk1"/>
                </a:solidFill>
                <a:highlight>
                  <a:schemeClr val="lt1"/>
                </a:highlight>
                <a:latin typeface="Courier New"/>
                <a:ea typeface="Courier New"/>
                <a:cs typeface="Courier New"/>
                <a:sym typeface="Courier New"/>
              </a:rPr>
              <a:t>Este proyecto se centra en analizar el </a:t>
            </a:r>
            <a:r>
              <a:rPr b="1" lang="es" sz="1050">
                <a:solidFill>
                  <a:schemeClr val="dk1"/>
                </a:solidFill>
                <a:highlight>
                  <a:schemeClr val="lt1"/>
                </a:highlight>
                <a:latin typeface="Courier New"/>
                <a:ea typeface="Courier New"/>
                <a:cs typeface="Courier New"/>
                <a:sym typeface="Courier New"/>
              </a:rPr>
              <a:t>**autoconcepto sexual de hombres y mujeres desde la adolescencia hasta la vejez**</a:t>
            </a:r>
            <a:r>
              <a:rPr lang="es" sz="1050">
                <a:solidFill>
                  <a:schemeClr val="dk1"/>
                </a:solidFill>
                <a:highlight>
                  <a:schemeClr val="lt1"/>
                </a:highlight>
                <a:latin typeface="Courier New"/>
                <a:ea typeface="Courier New"/>
                <a:cs typeface="Courier New"/>
                <a:sym typeface="Courier New"/>
              </a:rPr>
              <a:t>. A través del instrumento de evaluación sexológico Multidimensional Sexual Self-Concept Questionnaire (MSSCQ), diseñado por el Dr. William E. Snell en 1995, se estudian, a través de 100 items, 20 aspectos de la sexualidad humana: ansiedad sexual, autoeficacia sexual, conciencia sexual, motivación para evitar prácticas sexuales de riesgo, control sexual por azar/suerte, preocupación sexual, asertividad sexual, optimismo sexual, autoinculpación por problemas sexuales, supervisión sexual, motivación sexual, gestión de problemas sexuales, autoestima sexual, satisfacción sexual, control sexual por parte de otros, autoesquemas sexuales, miedo al sexo, prevención de problemas sexuales, depresión sexual, control sexual interno.</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cb34eb047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cb34eb047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700">
                <a:solidFill>
                  <a:schemeClr val="dk1"/>
                </a:solidFill>
                <a:latin typeface="Raleway"/>
                <a:ea typeface="Raleway"/>
                <a:cs typeface="Raleway"/>
                <a:sym typeface="Raleway"/>
              </a:rPr>
              <a:t>¿CON QUÉ CORRELACIONA LA ANSIEDAD SEXUAL?</a:t>
            </a:r>
            <a:endParaRPr b="1" sz="1700">
              <a:solidFill>
                <a:schemeClr val="dk1"/>
              </a:solidFill>
              <a:latin typeface="Raleway"/>
              <a:ea typeface="Raleway"/>
              <a:cs typeface="Raleway"/>
              <a:sym typeface="Raleway"/>
            </a:endParaRPr>
          </a:p>
          <a:p>
            <a:pPr indent="0" lvl="0" marL="0" rtl="0" algn="l">
              <a:spcBef>
                <a:spcPts val="0"/>
              </a:spcBef>
              <a:spcAft>
                <a:spcPts val="0"/>
              </a:spcAft>
              <a:buNone/>
            </a:pPr>
            <a:r>
              <a:rPr b="1" lang="es" sz="1700">
                <a:solidFill>
                  <a:schemeClr val="dk1"/>
                </a:solidFill>
                <a:latin typeface="Raleway"/>
                <a:ea typeface="Raleway"/>
                <a:cs typeface="Raleway"/>
                <a:sym typeface="Raleway"/>
              </a:rPr>
              <a:t>¿QUÉ SE VE EN CONSULTA?</a:t>
            </a:r>
            <a:endParaRPr b="1" sz="1700">
              <a:solidFill>
                <a:schemeClr val="dk1"/>
              </a:solidFill>
              <a:latin typeface="Raleway"/>
              <a:ea typeface="Raleway"/>
              <a:cs typeface="Raleway"/>
              <a:sym typeface="Raleway"/>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Sexual_anxiety                   1.000000</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Sexual_depression                0.796659</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Fear_of_sex                      0.599804</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Chance/luck_sexual_control       0.401713</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Power_other_sexual_control       0.385803</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Sexual_monitoring                0.351228</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Sexual_problem_self-blame        0.194984</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Motivation_to_avoid_risky_sex    0.129026</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Sexual_preoccupation             0.117171</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Sexual_problem_management       -0.038902</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Sexual_problem_prevention       -0.064543</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age                             -0.066334</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Internal_sexual_control         -0.133464</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Sexual_motivation               -0.138975</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Sexual_consciousness            -0.145409</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Sexual_self-schemata            -0.186838</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Sexual_self-efficacy            -0.461945</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Sexual_assertiveness            -0.490771</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Sexual_self-esteem              -0.530026</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Sexual_satisfaction             -0.550780</a:t>
            </a:r>
            <a:endParaRPr sz="1050">
              <a:solidFill>
                <a:schemeClr val="dk1"/>
              </a:solidFill>
              <a:latin typeface="Courier New"/>
              <a:ea typeface="Courier New"/>
              <a:cs typeface="Courier New"/>
              <a:sym typeface="Courier New"/>
            </a:endParaRPr>
          </a:p>
          <a:p>
            <a:pPr indent="0" lvl="0" marL="0" rtl="0" algn="l">
              <a:spcBef>
                <a:spcPts val="0"/>
              </a:spcBef>
              <a:spcAft>
                <a:spcPts val="0"/>
              </a:spcAft>
              <a:buNone/>
            </a:pPr>
            <a:r>
              <a:rPr lang="es" sz="1050">
                <a:solidFill>
                  <a:schemeClr val="dk1"/>
                </a:solidFill>
                <a:latin typeface="Courier New"/>
                <a:ea typeface="Courier New"/>
                <a:cs typeface="Courier New"/>
                <a:sym typeface="Courier New"/>
              </a:rPr>
              <a:t>Sexual_optimism                 -0.587734</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700">
              <a:solidFill>
                <a:schemeClr val="dk1"/>
              </a:solidFill>
              <a:latin typeface="Raleway"/>
              <a:ea typeface="Raleway"/>
              <a:cs typeface="Raleway"/>
              <a:sym typeface="Raleway"/>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cbdd6b381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cbdd6b381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5.png"/><Relationship Id="rId5"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1997200" y="-149850"/>
            <a:ext cx="5293350" cy="5293350"/>
          </a:xfrm>
          <a:prstGeom prst="rect">
            <a:avLst/>
          </a:prstGeom>
          <a:noFill/>
          <a:ln>
            <a:noFill/>
          </a:ln>
        </p:spPr>
      </p:pic>
      <p:sp>
        <p:nvSpPr>
          <p:cNvPr id="59" name="Google Shape;59;p13"/>
          <p:cNvSpPr txBox="1"/>
          <p:nvPr>
            <p:ph idx="2" type="body"/>
          </p:nvPr>
        </p:nvSpPr>
        <p:spPr>
          <a:xfrm>
            <a:off x="4769850" y="863550"/>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22"/>
          <p:cNvPicPr preferRelativeResize="0"/>
          <p:nvPr/>
        </p:nvPicPr>
        <p:blipFill>
          <a:blip r:embed="rId3">
            <a:alphaModFix/>
          </a:blip>
          <a:stretch>
            <a:fillRect/>
          </a:stretch>
        </p:blipFill>
        <p:spPr>
          <a:xfrm>
            <a:off x="2653175" y="215025"/>
            <a:ext cx="3837638" cy="2483500"/>
          </a:xfrm>
          <a:prstGeom prst="rect">
            <a:avLst/>
          </a:prstGeom>
          <a:noFill/>
          <a:ln>
            <a:noFill/>
          </a:ln>
        </p:spPr>
      </p:pic>
      <p:pic>
        <p:nvPicPr>
          <p:cNvPr id="126" name="Google Shape;126;p22"/>
          <p:cNvPicPr preferRelativeResize="0"/>
          <p:nvPr/>
        </p:nvPicPr>
        <p:blipFill>
          <a:blip r:embed="rId4">
            <a:alphaModFix/>
          </a:blip>
          <a:stretch>
            <a:fillRect/>
          </a:stretch>
        </p:blipFill>
        <p:spPr>
          <a:xfrm>
            <a:off x="5052775" y="2698537"/>
            <a:ext cx="3726251" cy="2373675"/>
          </a:xfrm>
          <a:prstGeom prst="rect">
            <a:avLst/>
          </a:prstGeom>
          <a:noFill/>
          <a:ln>
            <a:noFill/>
          </a:ln>
        </p:spPr>
      </p:pic>
      <p:pic>
        <p:nvPicPr>
          <p:cNvPr id="127" name="Google Shape;127;p22"/>
          <p:cNvPicPr preferRelativeResize="0"/>
          <p:nvPr/>
        </p:nvPicPr>
        <p:blipFill rotWithShape="1">
          <a:blip r:embed="rId5">
            <a:alphaModFix/>
          </a:blip>
          <a:srcRect b="3288" l="882" r="0" t="0"/>
          <a:stretch/>
        </p:blipFill>
        <p:spPr>
          <a:xfrm>
            <a:off x="467625" y="2680025"/>
            <a:ext cx="3837624" cy="241069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3"/>
          <p:cNvPicPr preferRelativeResize="0"/>
          <p:nvPr/>
        </p:nvPicPr>
        <p:blipFill>
          <a:blip r:embed="rId3">
            <a:alphaModFix/>
          </a:blip>
          <a:stretch>
            <a:fillRect/>
          </a:stretch>
        </p:blipFill>
        <p:spPr>
          <a:xfrm>
            <a:off x="316575" y="436013"/>
            <a:ext cx="8510826" cy="4271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4"/>
          <p:cNvPicPr preferRelativeResize="0"/>
          <p:nvPr/>
        </p:nvPicPr>
        <p:blipFill rotWithShape="1">
          <a:blip r:embed="rId3">
            <a:alphaModFix/>
          </a:blip>
          <a:srcRect b="0" l="1642" r="0" t="0"/>
          <a:stretch/>
        </p:blipFill>
        <p:spPr>
          <a:xfrm>
            <a:off x="2668775" y="103625"/>
            <a:ext cx="3806449" cy="2448552"/>
          </a:xfrm>
          <a:prstGeom prst="rect">
            <a:avLst/>
          </a:prstGeom>
          <a:noFill/>
          <a:ln>
            <a:noFill/>
          </a:ln>
        </p:spPr>
      </p:pic>
      <p:pic>
        <p:nvPicPr>
          <p:cNvPr id="138" name="Google Shape;138;p24"/>
          <p:cNvPicPr preferRelativeResize="0"/>
          <p:nvPr/>
        </p:nvPicPr>
        <p:blipFill>
          <a:blip r:embed="rId4">
            <a:alphaModFix/>
          </a:blip>
          <a:stretch>
            <a:fillRect/>
          </a:stretch>
        </p:blipFill>
        <p:spPr>
          <a:xfrm>
            <a:off x="358400" y="2552175"/>
            <a:ext cx="3821475" cy="2448550"/>
          </a:xfrm>
          <a:prstGeom prst="rect">
            <a:avLst/>
          </a:prstGeom>
          <a:noFill/>
          <a:ln>
            <a:noFill/>
          </a:ln>
        </p:spPr>
      </p:pic>
      <p:pic>
        <p:nvPicPr>
          <p:cNvPr id="139" name="Google Shape;139;p24"/>
          <p:cNvPicPr preferRelativeResize="0"/>
          <p:nvPr/>
        </p:nvPicPr>
        <p:blipFill>
          <a:blip r:embed="rId5">
            <a:alphaModFix/>
          </a:blip>
          <a:stretch>
            <a:fillRect/>
          </a:stretch>
        </p:blipFill>
        <p:spPr>
          <a:xfrm>
            <a:off x="4898575" y="2580825"/>
            <a:ext cx="3841517" cy="2448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202950" y="567850"/>
            <a:ext cx="4045200" cy="65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2220"/>
              <a:t>FUTURAS LÍNEAS DE ANÁLISIS</a:t>
            </a:r>
            <a:endParaRPr sz="2220"/>
          </a:p>
        </p:txBody>
      </p:sp>
      <p:sp>
        <p:nvSpPr>
          <p:cNvPr id="145" name="Google Shape;145;p25"/>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pic>
        <p:nvPicPr>
          <p:cNvPr id="146" name="Google Shape;146;p25"/>
          <p:cNvPicPr preferRelativeResize="0"/>
          <p:nvPr/>
        </p:nvPicPr>
        <p:blipFill>
          <a:blip r:embed="rId3">
            <a:alphaModFix/>
          </a:blip>
          <a:stretch>
            <a:fillRect/>
          </a:stretch>
        </p:blipFill>
        <p:spPr>
          <a:xfrm>
            <a:off x="4498325" y="390788"/>
            <a:ext cx="4361925" cy="4361925"/>
          </a:xfrm>
          <a:prstGeom prst="rect">
            <a:avLst/>
          </a:prstGeom>
          <a:noFill/>
          <a:ln>
            <a:noFill/>
          </a:ln>
        </p:spPr>
      </p:pic>
      <p:sp>
        <p:nvSpPr>
          <p:cNvPr id="147" name="Google Shape;147;p25"/>
          <p:cNvSpPr/>
          <p:nvPr/>
        </p:nvSpPr>
        <p:spPr>
          <a:xfrm>
            <a:off x="448350" y="1618625"/>
            <a:ext cx="3554400" cy="11586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100">
                <a:latin typeface="Raleway"/>
                <a:ea typeface="Raleway"/>
                <a:cs typeface="Raleway"/>
                <a:sym typeface="Raleway"/>
              </a:rPr>
              <a:t>IMPACTO DE LA </a:t>
            </a:r>
            <a:r>
              <a:rPr lang="es" sz="2100">
                <a:latin typeface="Raleway Black"/>
                <a:ea typeface="Raleway Black"/>
                <a:cs typeface="Raleway Black"/>
                <a:sym typeface="Raleway Black"/>
              </a:rPr>
              <a:t>PORNOGRAFÍA</a:t>
            </a:r>
            <a:endParaRPr sz="2100">
              <a:latin typeface="Raleway Black"/>
              <a:ea typeface="Raleway Black"/>
              <a:cs typeface="Raleway Black"/>
              <a:sym typeface="Raleway Black"/>
            </a:endParaRPr>
          </a:p>
        </p:txBody>
      </p:sp>
      <p:sp>
        <p:nvSpPr>
          <p:cNvPr id="148" name="Google Shape;148;p25"/>
          <p:cNvSpPr/>
          <p:nvPr/>
        </p:nvSpPr>
        <p:spPr>
          <a:xfrm>
            <a:off x="518700" y="3009425"/>
            <a:ext cx="3413700" cy="6570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800">
                <a:latin typeface="Raleway Black"/>
                <a:ea typeface="Raleway Black"/>
                <a:cs typeface="Raleway Black"/>
                <a:sym typeface="Raleway Black"/>
              </a:rPr>
              <a:t>VV. SOCIODEMOGRÁFICAS</a:t>
            </a:r>
            <a:endParaRPr sz="1800">
              <a:latin typeface="Raleway Black"/>
              <a:ea typeface="Raleway Black"/>
              <a:cs typeface="Raleway Black"/>
              <a:sym typeface="Raleway Black"/>
            </a:endParaRPr>
          </a:p>
        </p:txBody>
      </p:sp>
      <p:sp>
        <p:nvSpPr>
          <p:cNvPr id="149" name="Google Shape;149;p25"/>
          <p:cNvSpPr/>
          <p:nvPr/>
        </p:nvSpPr>
        <p:spPr>
          <a:xfrm>
            <a:off x="448350" y="3898625"/>
            <a:ext cx="3554400" cy="8541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latin typeface="Raleway Black"/>
                <a:ea typeface="Raleway Black"/>
                <a:cs typeface="Raleway Black"/>
                <a:sym typeface="Raleway Black"/>
              </a:rPr>
              <a:t>SALUD MENTAL </a:t>
            </a:r>
            <a:r>
              <a:rPr lang="es" sz="2300">
                <a:latin typeface="Raleway"/>
                <a:ea typeface="Raleway"/>
                <a:cs typeface="Raleway"/>
                <a:sym typeface="Raleway"/>
              </a:rPr>
              <a:t>Y</a:t>
            </a:r>
            <a:r>
              <a:rPr lang="es" sz="2300">
                <a:latin typeface="Raleway Black"/>
                <a:ea typeface="Raleway Black"/>
                <a:cs typeface="Raleway Black"/>
                <a:sym typeface="Raleway Black"/>
              </a:rPr>
              <a:t> SALUD SEXUAL </a:t>
            </a:r>
            <a:endParaRPr sz="2300">
              <a:latin typeface="Raleway Black"/>
              <a:ea typeface="Raleway Black"/>
              <a:cs typeface="Raleway Black"/>
              <a:sym typeface="Raleway Black"/>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3" name="Shape 153"/>
        <p:cNvGrpSpPr/>
        <p:nvPr/>
      </p:nvGrpSpPr>
      <p:grpSpPr>
        <a:xfrm>
          <a:off x="0" y="0"/>
          <a:ext cx="0" cy="0"/>
          <a:chOff x="0" y="0"/>
          <a:chExt cx="0" cy="0"/>
        </a:xfrm>
      </p:grpSpPr>
      <p:sp>
        <p:nvSpPr>
          <p:cNvPr id="154" name="Google Shape;154;p26"/>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55" name="Google Shape;155;p26"/>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sp>
        <p:nvSpPr>
          <p:cNvPr id="156" name="Google Shape;156;p26"/>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graphicFrame>
        <p:nvGraphicFramePr>
          <p:cNvPr id="161" name="Google Shape;161;p27"/>
          <p:cNvGraphicFramePr/>
          <p:nvPr/>
        </p:nvGraphicFramePr>
        <p:xfrm>
          <a:off x="327150" y="141600"/>
          <a:ext cx="3000000" cy="3000000"/>
        </p:xfrm>
        <a:graphic>
          <a:graphicData uri="http://schemas.openxmlformats.org/drawingml/2006/table">
            <a:tbl>
              <a:tblPr>
                <a:noFill/>
                <a:tableStyleId>{B69E66BC-B8B7-442B-817A-8BDC44519FB8}</a:tableStyleId>
              </a:tblPr>
              <a:tblGrid>
                <a:gridCol w="1422875"/>
                <a:gridCol w="3642825"/>
                <a:gridCol w="3424000"/>
              </a:tblGrid>
              <a:tr h="409825">
                <a:tc>
                  <a:txBody>
                    <a:bodyPr/>
                    <a:lstStyle/>
                    <a:p>
                      <a:pPr indent="0" lvl="0" marL="0" rtl="0" algn="ctr">
                        <a:spcBef>
                          <a:spcPts val="0"/>
                        </a:spcBef>
                        <a:spcAft>
                          <a:spcPts val="0"/>
                        </a:spcAft>
                        <a:buNone/>
                      </a:pPr>
                      <a:r>
                        <a:rPr b="1" lang="es" sz="800">
                          <a:latin typeface="Raleway"/>
                          <a:ea typeface="Raleway"/>
                          <a:cs typeface="Raleway"/>
                          <a:sym typeface="Raleway"/>
                        </a:rPr>
                        <a:t>CATEGORÍA SEXUAL</a:t>
                      </a:r>
                      <a:endParaRPr b="1" sz="800">
                        <a:latin typeface="Raleway"/>
                        <a:ea typeface="Raleway"/>
                        <a:cs typeface="Raleway"/>
                        <a:sym typeface="Raleway"/>
                      </a:endParaRPr>
                    </a:p>
                  </a:txBody>
                  <a:tcPr marT="91425" marB="91425" marR="91425" marL="91425"/>
                </a:tc>
                <a:tc>
                  <a:txBody>
                    <a:bodyPr/>
                    <a:lstStyle/>
                    <a:p>
                      <a:pPr indent="0" lvl="0" marL="0" rtl="0" algn="ctr">
                        <a:spcBef>
                          <a:spcPts val="0"/>
                        </a:spcBef>
                        <a:spcAft>
                          <a:spcPts val="0"/>
                        </a:spcAft>
                        <a:buNone/>
                      </a:pPr>
                      <a:r>
                        <a:rPr b="1" lang="es" sz="800">
                          <a:latin typeface="Raleway"/>
                          <a:ea typeface="Raleway"/>
                          <a:cs typeface="Raleway"/>
                          <a:sym typeface="Raleway"/>
                        </a:rPr>
                        <a:t>DEFINICIÓN</a:t>
                      </a:r>
                      <a:endParaRPr b="1" sz="800">
                        <a:latin typeface="Raleway"/>
                        <a:ea typeface="Raleway"/>
                        <a:cs typeface="Raleway"/>
                        <a:sym typeface="Raleway"/>
                      </a:endParaRPr>
                    </a:p>
                  </a:txBody>
                  <a:tcPr marT="91425" marB="91425" marR="91425" marL="91425"/>
                </a:tc>
                <a:tc>
                  <a:txBody>
                    <a:bodyPr/>
                    <a:lstStyle/>
                    <a:p>
                      <a:pPr indent="0" lvl="0" marL="0" rtl="0" algn="ctr">
                        <a:spcBef>
                          <a:spcPts val="0"/>
                        </a:spcBef>
                        <a:spcAft>
                          <a:spcPts val="0"/>
                        </a:spcAft>
                        <a:buNone/>
                      </a:pPr>
                      <a:r>
                        <a:rPr b="1" lang="es" sz="800">
                          <a:latin typeface="Raleway"/>
                          <a:ea typeface="Raleway"/>
                          <a:cs typeface="Raleway"/>
                          <a:sym typeface="Raleway"/>
                        </a:rPr>
                        <a:t>ITEMS</a:t>
                      </a:r>
                      <a:endParaRPr b="1" sz="800">
                        <a:latin typeface="Raleway"/>
                        <a:ea typeface="Raleway"/>
                        <a:cs typeface="Raleway"/>
                        <a:sym typeface="Raleway"/>
                      </a:endParaRPr>
                    </a:p>
                  </a:txBody>
                  <a:tcPr marT="91425" marB="91425" marR="91425" marL="91425"/>
                </a:tc>
              </a:tr>
              <a:tr h="649725">
                <a:tc>
                  <a:txBody>
                    <a:bodyPr/>
                    <a:lstStyle/>
                    <a:p>
                      <a:pPr indent="0" lvl="0" marL="0" rtl="0" algn="ctr">
                        <a:spcBef>
                          <a:spcPts val="0"/>
                        </a:spcBef>
                        <a:spcAft>
                          <a:spcPts val="0"/>
                        </a:spcAft>
                        <a:buNone/>
                      </a:pPr>
                      <a:r>
                        <a:rPr b="1" lang="es" sz="800">
                          <a:latin typeface="Raleway"/>
                          <a:ea typeface="Raleway"/>
                          <a:cs typeface="Raleway"/>
                          <a:sym typeface="Raleway"/>
                        </a:rPr>
                        <a:t>ANSIEDAD SEXUAL</a:t>
                      </a:r>
                      <a:endParaRPr b="1" sz="800">
                        <a:latin typeface="Raleway"/>
                        <a:ea typeface="Raleway"/>
                        <a:cs typeface="Raleway"/>
                        <a:sym typeface="Raleway"/>
                      </a:endParaRPr>
                    </a:p>
                  </a:txBody>
                  <a:tcPr marT="91425" marB="91425" marR="91425" marL="91425"/>
                </a:tc>
                <a:tc>
                  <a:txBody>
                    <a:bodyPr/>
                    <a:lstStyle/>
                    <a:p>
                      <a:pPr indent="0" lvl="0" marL="0" rtl="0" algn="l">
                        <a:lnSpc>
                          <a:spcPct val="115000"/>
                        </a:lnSpc>
                        <a:spcBef>
                          <a:spcPts val="0"/>
                        </a:spcBef>
                        <a:spcAft>
                          <a:spcPts val="0"/>
                        </a:spcAft>
                        <a:buNone/>
                      </a:pPr>
                      <a:r>
                        <a:rPr lang="es" sz="900">
                          <a:solidFill>
                            <a:schemeClr val="dk2"/>
                          </a:solidFill>
                          <a:latin typeface="Raleway"/>
                          <a:ea typeface="Raleway"/>
                          <a:cs typeface="Raleway"/>
                          <a:sym typeface="Raleway"/>
                        </a:rPr>
                        <a:t>Tendencia a sentir tensión, incomodidad y ansiedad acerca de los aspectos sexuales de la propia vida.</a:t>
                      </a:r>
                      <a:endParaRPr sz="900">
                        <a:solidFill>
                          <a:srgbClr val="CCCCCC"/>
                        </a:solidFill>
                        <a:highlight>
                          <a:srgbClr val="1F1F1F"/>
                        </a:highlight>
                        <a:latin typeface="Raleway"/>
                        <a:ea typeface="Raleway"/>
                        <a:cs typeface="Raleway"/>
                        <a:sym typeface="Raleway"/>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1. I feel anxious when I think about the sexual aspects of my life.</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21. I worry about the sexual aspects of my life.</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41. Thinking about the sexual aspects of my life often leaves me with an uneasy feeling.</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61. I worry about the sexual aspects of my life.</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81. I feel nervous when I think </a:t>
                      </a:r>
                      <a:r>
                        <a:rPr lang="es" sz="600">
                          <a:solidFill>
                            <a:schemeClr val="dk2"/>
                          </a:solidFill>
                          <a:latin typeface="Raleway Light"/>
                          <a:ea typeface="Raleway Light"/>
                          <a:cs typeface="Raleway Light"/>
                          <a:sym typeface="Raleway Light"/>
                        </a:rPr>
                        <a:t>about</a:t>
                      </a:r>
                      <a:r>
                        <a:rPr lang="es" sz="600">
                          <a:solidFill>
                            <a:schemeClr val="dk2"/>
                          </a:solidFill>
                          <a:latin typeface="Raleway Light"/>
                          <a:ea typeface="Raleway Light"/>
                          <a:cs typeface="Raleway Light"/>
                          <a:sym typeface="Raleway Light"/>
                        </a:rPr>
                        <a:t> the sexual aspects of my life.</a:t>
                      </a:r>
                      <a:endParaRPr sz="600">
                        <a:latin typeface="Raleway Light"/>
                        <a:ea typeface="Raleway Light"/>
                        <a:cs typeface="Raleway Light"/>
                        <a:sym typeface="Raleway Light"/>
                      </a:endParaRPr>
                    </a:p>
                  </a:txBody>
                  <a:tcPr marT="91425" marB="91425" marR="91425" marL="91425"/>
                </a:tc>
              </a:tr>
              <a:tr h="649725">
                <a:tc>
                  <a:txBody>
                    <a:bodyPr/>
                    <a:lstStyle/>
                    <a:p>
                      <a:pPr indent="0" lvl="0" marL="0" rtl="0" algn="ctr">
                        <a:spcBef>
                          <a:spcPts val="0"/>
                        </a:spcBef>
                        <a:spcAft>
                          <a:spcPts val="0"/>
                        </a:spcAft>
                        <a:buNone/>
                      </a:pPr>
                      <a:r>
                        <a:rPr b="1" lang="es" sz="800">
                          <a:latin typeface="Raleway"/>
                          <a:ea typeface="Raleway"/>
                          <a:cs typeface="Raleway"/>
                          <a:sym typeface="Raleway"/>
                        </a:rPr>
                        <a:t>DEPRESIÓN SEXUAL</a:t>
                      </a:r>
                      <a:endParaRPr b="1" sz="800">
                        <a:latin typeface="Raleway"/>
                        <a:ea typeface="Raleway"/>
                        <a:cs typeface="Raleway"/>
                        <a:sym typeface="Raleway"/>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s" sz="900">
                          <a:solidFill>
                            <a:schemeClr val="dk2"/>
                          </a:solidFill>
                          <a:latin typeface="Raleway"/>
                          <a:ea typeface="Raleway"/>
                          <a:cs typeface="Raleway"/>
                          <a:sym typeface="Raleway"/>
                        </a:rPr>
                        <a:t>Experiencia de sentimientos de tristeza, infelicidad y depresión en relación con la propia vida sexual.</a:t>
                      </a:r>
                      <a:endParaRPr sz="900">
                        <a:latin typeface="Raleway"/>
                        <a:ea typeface="Raleway"/>
                        <a:cs typeface="Raleway"/>
                        <a:sym typeface="Raleway"/>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19. I am depressed about the sexual aspects of my life.</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39. I am disappointed about the quality of my sex life.</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59. I feel discouraged about my sex life.</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79. I feel unhappy about my sexual experiences.</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99. I feel sad when I think about my sexual experiences.</a:t>
                      </a:r>
                      <a:endParaRPr sz="600">
                        <a:latin typeface="Raleway Light"/>
                        <a:ea typeface="Raleway Light"/>
                        <a:cs typeface="Raleway Light"/>
                        <a:sym typeface="Raleway Light"/>
                      </a:endParaRPr>
                    </a:p>
                  </a:txBody>
                  <a:tcPr marT="91425" marB="91425" marR="91425" marL="91425"/>
                </a:tc>
              </a:tr>
              <a:tr h="649725">
                <a:tc>
                  <a:txBody>
                    <a:bodyPr/>
                    <a:lstStyle/>
                    <a:p>
                      <a:pPr indent="0" lvl="0" marL="0" rtl="0" algn="ctr">
                        <a:spcBef>
                          <a:spcPts val="0"/>
                        </a:spcBef>
                        <a:spcAft>
                          <a:spcPts val="0"/>
                        </a:spcAft>
                        <a:buNone/>
                      </a:pPr>
                      <a:r>
                        <a:rPr b="1" lang="es" sz="800">
                          <a:latin typeface="Raleway"/>
                          <a:ea typeface="Raleway"/>
                          <a:cs typeface="Raleway"/>
                          <a:sym typeface="Raleway"/>
                        </a:rPr>
                        <a:t>MIEDO AL SEXO</a:t>
                      </a:r>
                      <a:endParaRPr b="1" sz="800">
                        <a:latin typeface="Raleway"/>
                        <a:ea typeface="Raleway"/>
                        <a:cs typeface="Raleway"/>
                        <a:sym typeface="Raleway"/>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s" sz="900">
                          <a:solidFill>
                            <a:schemeClr val="dk2"/>
                          </a:solidFill>
                          <a:latin typeface="Raleway"/>
                          <a:ea typeface="Raleway"/>
                          <a:cs typeface="Raleway"/>
                          <a:sym typeface="Raleway"/>
                        </a:rPr>
                        <a:t>Miedo a mantener relaciones sexuales con otra persona.</a:t>
                      </a:r>
                      <a:endParaRPr sz="900">
                        <a:solidFill>
                          <a:schemeClr val="dk2"/>
                        </a:solidFill>
                        <a:latin typeface="Raleway"/>
                        <a:ea typeface="Raleway"/>
                        <a:cs typeface="Raleway"/>
                        <a:sym typeface="Raleway"/>
                      </a:endParaRPr>
                    </a:p>
                    <a:p>
                      <a:pPr indent="0" lvl="0" marL="0" rtl="0" algn="l">
                        <a:spcBef>
                          <a:spcPts val="0"/>
                        </a:spcBef>
                        <a:spcAft>
                          <a:spcPts val="0"/>
                        </a:spcAft>
                        <a:buNone/>
                      </a:pPr>
                      <a:r>
                        <a:t/>
                      </a:r>
                      <a:endParaRPr sz="900">
                        <a:latin typeface="Raleway"/>
                        <a:ea typeface="Raleway"/>
                        <a:cs typeface="Raleway"/>
                        <a:sym typeface="Raleway"/>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17. I am afraid of becoming sexual involved with another person.</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37. I have a fear of sexual relationships.</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57. I am fearful of engaging sexual activity.</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77. I don’t have much fear about engaging in sex. ®</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97. I’m not afraid of becoming sexually active. ®</a:t>
                      </a:r>
                      <a:endParaRPr sz="600">
                        <a:latin typeface="Raleway Light"/>
                        <a:ea typeface="Raleway Light"/>
                        <a:cs typeface="Raleway Light"/>
                        <a:sym typeface="Raleway Light"/>
                      </a:endParaRPr>
                    </a:p>
                  </a:txBody>
                  <a:tcPr marT="91425" marB="91425" marR="91425" marL="91425"/>
                </a:tc>
              </a:tr>
              <a:tr h="649725">
                <a:tc>
                  <a:txBody>
                    <a:bodyPr/>
                    <a:lstStyle/>
                    <a:p>
                      <a:pPr indent="0" lvl="0" marL="0" rtl="0" algn="ctr">
                        <a:spcBef>
                          <a:spcPts val="0"/>
                        </a:spcBef>
                        <a:spcAft>
                          <a:spcPts val="0"/>
                        </a:spcAft>
                        <a:buNone/>
                      </a:pPr>
                      <a:r>
                        <a:rPr b="1" lang="es" sz="800">
                          <a:latin typeface="Raleway"/>
                          <a:ea typeface="Raleway"/>
                          <a:cs typeface="Raleway"/>
                          <a:sym typeface="Raleway"/>
                        </a:rPr>
                        <a:t>SATISFACCIÓN SEXUAL</a:t>
                      </a:r>
                      <a:endParaRPr b="1" sz="800">
                        <a:latin typeface="Raleway"/>
                        <a:ea typeface="Raleway"/>
                        <a:cs typeface="Raleway"/>
                        <a:sym typeface="Raleway"/>
                      </a:endParaRPr>
                    </a:p>
                  </a:txBody>
                  <a:tcPr marT="91425" marB="91425" marR="91425" marL="91425"/>
                </a:tc>
                <a:tc>
                  <a:txBody>
                    <a:bodyPr/>
                    <a:lstStyle/>
                    <a:p>
                      <a:pPr indent="0" lvl="0" marL="0" rtl="0" algn="l">
                        <a:spcBef>
                          <a:spcPts val="0"/>
                        </a:spcBef>
                        <a:spcAft>
                          <a:spcPts val="0"/>
                        </a:spcAft>
                        <a:buNone/>
                      </a:pPr>
                      <a:r>
                        <a:rPr lang="es" sz="900">
                          <a:latin typeface="Raleway"/>
                          <a:ea typeface="Raleway"/>
                          <a:cs typeface="Raleway"/>
                          <a:sym typeface="Raleway"/>
                        </a:rPr>
                        <a:t>T</a:t>
                      </a:r>
                      <a:r>
                        <a:rPr lang="es" sz="900">
                          <a:solidFill>
                            <a:schemeClr val="dk2"/>
                          </a:solidFill>
                          <a:latin typeface="Raleway"/>
                          <a:ea typeface="Raleway"/>
                          <a:cs typeface="Raleway"/>
                          <a:sym typeface="Raleway"/>
                        </a:rPr>
                        <a:t>endencia a estar muy satisfecho con los aspectos sexuales de la propia vida.</a:t>
                      </a:r>
                      <a:endParaRPr sz="900">
                        <a:latin typeface="Raleway"/>
                        <a:ea typeface="Raleway"/>
                        <a:cs typeface="Raleway"/>
                        <a:sym typeface="Raleway"/>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14. I am satisfied with the way my sexual needs are currently being met.</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34. I am satisfied with the status of my own sexual fulfillment.</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54. The sexual aspects of my life are personally gratifying to me.</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74. The sexual aspects of my life are satisfactory, compared to most people’s.</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None/>
                      </a:pPr>
                      <a:r>
                        <a:rPr lang="es" sz="600">
                          <a:solidFill>
                            <a:schemeClr val="dk2"/>
                          </a:solidFill>
                          <a:latin typeface="Raleway Light"/>
                          <a:ea typeface="Raleway Light"/>
                          <a:cs typeface="Raleway Light"/>
                          <a:sym typeface="Raleway Light"/>
                        </a:rPr>
                        <a:t>94. I am satisfied with the sexual aspects of my life.</a:t>
                      </a:r>
                      <a:endParaRPr sz="600">
                        <a:latin typeface="Raleway Light"/>
                        <a:ea typeface="Raleway Light"/>
                        <a:cs typeface="Raleway Light"/>
                        <a:sym typeface="Raleway Light"/>
                      </a:endParaRPr>
                    </a:p>
                  </a:txBody>
                  <a:tcPr marT="91425" marB="91425" marR="91425" marL="91425"/>
                </a:tc>
              </a:tr>
              <a:tr h="649725">
                <a:tc>
                  <a:txBody>
                    <a:bodyPr/>
                    <a:lstStyle/>
                    <a:p>
                      <a:pPr indent="0" lvl="0" marL="0" rtl="0" algn="ctr">
                        <a:spcBef>
                          <a:spcPts val="0"/>
                        </a:spcBef>
                        <a:spcAft>
                          <a:spcPts val="0"/>
                        </a:spcAft>
                        <a:buNone/>
                      </a:pPr>
                      <a:r>
                        <a:rPr b="1" lang="es" sz="800">
                          <a:latin typeface="Raleway"/>
                          <a:ea typeface="Raleway"/>
                          <a:cs typeface="Raleway"/>
                          <a:sym typeface="Raleway"/>
                        </a:rPr>
                        <a:t>AUTOESTIMA SEXUAL</a:t>
                      </a:r>
                      <a:endParaRPr b="1" sz="800">
                        <a:latin typeface="Raleway"/>
                        <a:ea typeface="Raleway"/>
                        <a:cs typeface="Raleway"/>
                        <a:sym typeface="Raleway"/>
                      </a:endParaRPr>
                    </a:p>
                  </a:txBody>
                  <a:tcPr marT="91425" marB="91425" marR="91425" marL="91425"/>
                </a:tc>
                <a:tc>
                  <a:txBody>
                    <a:bodyPr/>
                    <a:lstStyle/>
                    <a:p>
                      <a:pPr indent="0" lvl="0" marL="0" rtl="0" algn="l">
                        <a:lnSpc>
                          <a:spcPct val="115000"/>
                        </a:lnSpc>
                        <a:spcBef>
                          <a:spcPts val="0"/>
                        </a:spcBef>
                        <a:spcAft>
                          <a:spcPts val="0"/>
                        </a:spcAft>
                        <a:buNone/>
                      </a:pPr>
                      <a:r>
                        <a:rPr lang="es" sz="900">
                          <a:solidFill>
                            <a:schemeClr val="dk2"/>
                          </a:solidFill>
                          <a:latin typeface="Raleway"/>
                          <a:ea typeface="Raleway"/>
                          <a:cs typeface="Raleway"/>
                          <a:sym typeface="Raleway"/>
                        </a:rPr>
                        <a:t>Tendencia generalizada a evaluar positivamente la propia capacidad para participar en conductas sexuales saludables y experimentar la propia sexualidad de forma satisfactoria y placentera.</a:t>
                      </a:r>
                      <a:endParaRPr sz="900">
                        <a:latin typeface="Raleway"/>
                        <a:ea typeface="Raleway"/>
                        <a:cs typeface="Raleway"/>
                        <a:sym typeface="Raleway"/>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13. I derive a sense of self-pride from the way I handle my own sexual needs and desires.</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33. I am proud of the way I deal with and handle my own sexual desires and needs.</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53. I am pleased with how I handle my own sexual tendencies and behaviors.</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73. I have positive feelings about the way I approach my own sexual needs and desires.</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93. I feel good about the way I express my own sexual needs and desires.</a:t>
                      </a:r>
                      <a:endParaRPr sz="600">
                        <a:latin typeface="Raleway Light"/>
                        <a:ea typeface="Raleway Light"/>
                        <a:cs typeface="Raleway Light"/>
                        <a:sym typeface="Raleway Light"/>
                      </a:endParaRPr>
                    </a:p>
                  </a:txBody>
                  <a:tcPr marT="91425" marB="91425" marR="91425" marL="91425"/>
                </a:tc>
              </a:tr>
              <a:tr h="649725">
                <a:tc>
                  <a:txBody>
                    <a:bodyPr/>
                    <a:lstStyle/>
                    <a:p>
                      <a:pPr indent="0" lvl="0" marL="0" rtl="0" algn="ctr">
                        <a:spcBef>
                          <a:spcPts val="0"/>
                        </a:spcBef>
                        <a:spcAft>
                          <a:spcPts val="0"/>
                        </a:spcAft>
                        <a:buNone/>
                      </a:pPr>
                      <a:r>
                        <a:rPr b="1" lang="es" sz="800">
                          <a:latin typeface="Raleway"/>
                          <a:ea typeface="Raleway"/>
                          <a:cs typeface="Raleway"/>
                          <a:sym typeface="Raleway"/>
                        </a:rPr>
                        <a:t>AUTOEFICACIA SEXUAL </a:t>
                      </a:r>
                      <a:endParaRPr b="1" sz="800">
                        <a:latin typeface="Raleway"/>
                        <a:ea typeface="Raleway"/>
                        <a:cs typeface="Raleway"/>
                        <a:sym typeface="Raleway"/>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s" sz="900">
                          <a:solidFill>
                            <a:schemeClr val="dk2"/>
                          </a:solidFill>
                          <a:latin typeface="Raleway"/>
                          <a:ea typeface="Raleway"/>
                          <a:cs typeface="Raleway"/>
                          <a:sym typeface="Raleway"/>
                        </a:rPr>
                        <a:t>Creencia de que uno tiene la capacidad de manejar eficazmente los aspectos sexuales de uno mismo.</a:t>
                      </a:r>
                      <a:endParaRPr sz="900">
                        <a:latin typeface="Raleway"/>
                        <a:ea typeface="Raleway"/>
                        <a:cs typeface="Raleway"/>
                        <a:sym typeface="Raleway"/>
                      </a:endParaRPr>
                    </a:p>
                  </a:txBody>
                  <a:tcPr marT="91425" marB="91425" marR="91425" marL="91425"/>
                </a:tc>
                <a:tc>
                  <a:txBody>
                    <a:bodyPr/>
                    <a:lstStyle/>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2. I have the ability to take care of any sexual needs and desires that I may have.</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22. I am competent enough to make sure that my sexual needs are fulfilled.</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42. I have the skills and ability to ensure rewarding sexual behaviors for myself.</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62. I am able to cope with and to handle my own sexual needs and wants.</a:t>
                      </a:r>
                      <a:endParaRPr sz="600">
                        <a:solidFill>
                          <a:schemeClr val="dk2"/>
                        </a:solidFill>
                        <a:latin typeface="Raleway Light"/>
                        <a:ea typeface="Raleway Light"/>
                        <a:cs typeface="Raleway Light"/>
                        <a:sym typeface="Raleway Light"/>
                      </a:endParaRPr>
                    </a:p>
                    <a:p>
                      <a:pPr indent="0" lvl="0" marL="0" rtl="0" algn="l">
                        <a:lnSpc>
                          <a:spcPct val="115000"/>
                        </a:lnSpc>
                        <a:spcBef>
                          <a:spcPts val="0"/>
                        </a:spcBef>
                        <a:spcAft>
                          <a:spcPts val="0"/>
                        </a:spcAft>
                        <a:buClr>
                          <a:schemeClr val="dk2"/>
                        </a:buClr>
                        <a:buSzPts val="1100"/>
                        <a:buFont typeface="Arial"/>
                        <a:buNone/>
                      </a:pPr>
                      <a:r>
                        <a:rPr lang="es" sz="600">
                          <a:solidFill>
                            <a:schemeClr val="dk2"/>
                          </a:solidFill>
                          <a:latin typeface="Raleway Light"/>
                          <a:ea typeface="Raleway Light"/>
                          <a:cs typeface="Raleway Light"/>
                          <a:sym typeface="Raleway Light"/>
                        </a:rPr>
                        <a:t>82. I have the capability to take care of my own sexual needs and desires.</a:t>
                      </a:r>
                      <a:endParaRPr sz="600">
                        <a:latin typeface="Raleway Light"/>
                        <a:ea typeface="Raleway Light"/>
                        <a:cs typeface="Raleway Light"/>
                        <a:sym typeface="Raleway Light"/>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4"/>
          <p:cNvPicPr preferRelativeResize="0"/>
          <p:nvPr/>
        </p:nvPicPr>
        <p:blipFill>
          <a:blip r:embed="rId3">
            <a:alphaModFix/>
          </a:blip>
          <a:stretch>
            <a:fillRect/>
          </a:stretch>
        </p:blipFill>
        <p:spPr>
          <a:xfrm>
            <a:off x="1871550" y="149188"/>
            <a:ext cx="2427250" cy="2526067"/>
          </a:xfrm>
          <a:prstGeom prst="rect">
            <a:avLst/>
          </a:prstGeom>
          <a:noFill/>
          <a:ln>
            <a:noFill/>
          </a:ln>
        </p:spPr>
      </p:pic>
      <p:pic>
        <p:nvPicPr>
          <p:cNvPr id="65" name="Google Shape;65;p14"/>
          <p:cNvPicPr preferRelativeResize="0"/>
          <p:nvPr/>
        </p:nvPicPr>
        <p:blipFill>
          <a:blip r:embed="rId4">
            <a:alphaModFix/>
          </a:blip>
          <a:stretch>
            <a:fillRect/>
          </a:stretch>
        </p:blipFill>
        <p:spPr>
          <a:xfrm>
            <a:off x="9437100" y="312675"/>
            <a:ext cx="1754912" cy="3253000"/>
          </a:xfrm>
          <a:prstGeom prst="rect">
            <a:avLst/>
          </a:prstGeom>
          <a:noFill/>
          <a:ln>
            <a:noFill/>
          </a:ln>
        </p:spPr>
      </p:pic>
      <p:pic>
        <p:nvPicPr>
          <p:cNvPr id="66" name="Google Shape;66;p14"/>
          <p:cNvPicPr preferRelativeResize="0"/>
          <p:nvPr/>
        </p:nvPicPr>
        <p:blipFill rotWithShape="1">
          <a:blip r:embed="rId5">
            <a:alphaModFix/>
          </a:blip>
          <a:srcRect b="0" l="0" r="17170" t="0"/>
          <a:stretch/>
        </p:blipFill>
        <p:spPr>
          <a:xfrm>
            <a:off x="1871550" y="2675275"/>
            <a:ext cx="2427250" cy="2239625"/>
          </a:xfrm>
          <a:prstGeom prst="rect">
            <a:avLst/>
          </a:prstGeom>
          <a:noFill/>
          <a:ln>
            <a:noFill/>
          </a:ln>
        </p:spPr>
      </p:pic>
      <p:pic>
        <p:nvPicPr>
          <p:cNvPr id="67" name="Google Shape;67;p14"/>
          <p:cNvPicPr preferRelativeResize="0"/>
          <p:nvPr/>
        </p:nvPicPr>
        <p:blipFill>
          <a:blip r:embed="rId6">
            <a:alphaModFix/>
          </a:blip>
          <a:stretch>
            <a:fillRect/>
          </a:stretch>
        </p:blipFill>
        <p:spPr>
          <a:xfrm>
            <a:off x="5124725" y="456908"/>
            <a:ext cx="2427249" cy="2215442"/>
          </a:xfrm>
          <a:prstGeom prst="rect">
            <a:avLst/>
          </a:prstGeom>
          <a:noFill/>
          <a:ln>
            <a:noFill/>
          </a:ln>
        </p:spPr>
      </p:pic>
      <p:pic>
        <p:nvPicPr>
          <p:cNvPr id="68" name="Google Shape;68;p14"/>
          <p:cNvPicPr preferRelativeResize="0"/>
          <p:nvPr/>
        </p:nvPicPr>
        <p:blipFill>
          <a:blip r:embed="rId7">
            <a:alphaModFix/>
          </a:blip>
          <a:stretch>
            <a:fillRect/>
          </a:stretch>
        </p:blipFill>
        <p:spPr>
          <a:xfrm>
            <a:off x="5124725" y="2681200"/>
            <a:ext cx="2427237" cy="2239625"/>
          </a:xfrm>
          <a:prstGeom prst="rect">
            <a:avLst/>
          </a:prstGeom>
          <a:noFill/>
          <a:ln>
            <a:noFill/>
          </a:ln>
        </p:spPr>
      </p:pic>
      <p:sp>
        <p:nvSpPr>
          <p:cNvPr id="69" name="Google Shape;69;p14"/>
          <p:cNvSpPr/>
          <p:nvPr/>
        </p:nvSpPr>
        <p:spPr>
          <a:xfrm>
            <a:off x="1678025" y="1810275"/>
            <a:ext cx="2894100" cy="453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0" name="Google Shape;70;p14"/>
          <p:cNvSpPr/>
          <p:nvPr/>
        </p:nvSpPr>
        <p:spPr>
          <a:xfrm>
            <a:off x="1678025" y="4020075"/>
            <a:ext cx="2894100" cy="453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1" name="Google Shape;71;p14"/>
          <p:cNvSpPr/>
          <p:nvPr/>
        </p:nvSpPr>
        <p:spPr>
          <a:xfrm>
            <a:off x="4891300" y="2263575"/>
            <a:ext cx="2894100" cy="453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7" name="Google Shape;7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 name="Google Shape;78;p15"/>
          <p:cNvPicPr preferRelativeResize="0"/>
          <p:nvPr/>
        </p:nvPicPr>
        <p:blipFill>
          <a:blip r:embed="rId3">
            <a:alphaModFix/>
          </a:blip>
          <a:stretch>
            <a:fillRect/>
          </a:stretch>
        </p:blipFill>
        <p:spPr>
          <a:xfrm>
            <a:off x="1130613" y="208437"/>
            <a:ext cx="6882771" cy="4726626"/>
          </a:xfrm>
          <a:prstGeom prst="rect">
            <a:avLst/>
          </a:prstGeom>
          <a:noFill/>
          <a:ln>
            <a:noFill/>
          </a:ln>
        </p:spPr>
      </p:pic>
      <p:pic>
        <p:nvPicPr>
          <p:cNvPr id="79" name="Google Shape;79;p15"/>
          <p:cNvPicPr preferRelativeResize="0"/>
          <p:nvPr/>
        </p:nvPicPr>
        <p:blipFill rotWithShape="1">
          <a:blip r:embed="rId4">
            <a:alphaModFix/>
          </a:blip>
          <a:srcRect b="89219" l="0" r="0" t="0"/>
          <a:stretch/>
        </p:blipFill>
        <p:spPr>
          <a:xfrm>
            <a:off x="2315950" y="-109449"/>
            <a:ext cx="4512100" cy="554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5" name="Google Shape;8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6" name="Google Shape;86;p16"/>
          <p:cNvPicPr preferRelativeResize="0"/>
          <p:nvPr/>
        </p:nvPicPr>
        <p:blipFill>
          <a:blip r:embed="rId3">
            <a:alphaModFix/>
          </a:blip>
          <a:stretch>
            <a:fillRect/>
          </a:stretch>
        </p:blipFill>
        <p:spPr>
          <a:xfrm>
            <a:off x="2315948" y="-109449"/>
            <a:ext cx="45121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7"/>
          <p:cNvSpPr txBox="1"/>
          <p:nvPr>
            <p:ph type="title"/>
          </p:nvPr>
        </p:nvSpPr>
        <p:spPr>
          <a:xfrm>
            <a:off x="749450" y="4603600"/>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104761"/>
              <a:buFont typeface="Arial"/>
              <a:buNone/>
            </a:pPr>
            <a:r>
              <a:rPr b="0" lang="es" sz="1050">
                <a:solidFill>
                  <a:srgbClr val="B44141"/>
                </a:solidFill>
                <a:latin typeface="Arial"/>
                <a:ea typeface="Arial"/>
                <a:cs typeface="Arial"/>
                <a:sym typeface="Arial"/>
              </a:rPr>
              <a:t>1.680 estudiantes de entre 13 y 17 años</a:t>
            </a:r>
            <a:endParaRPr b="0" sz="1050">
              <a:solidFill>
                <a:srgbClr val="B44141"/>
              </a:solidFill>
              <a:latin typeface="Arial"/>
              <a:ea typeface="Arial"/>
              <a:cs typeface="Arial"/>
              <a:sym typeface="Arial"/>
            </a:endParaRPr>
          </a:p>
          <a:p>
            <a:pPr indent="0" lvl="0" marL="0" rtl="0" algn="l">
              <a:spcBef>
                <a:spcPts val="0"/>
              </a:spcBef>
              <a:spcAft>
                <a:spcPts val="0"/>
              </a:spcAft>
              <a:buNone/>
            </a:pPr>
            <a:r>
              <a:rPr b="0" lang="es" sz="1050">
                <a:solidFill>
                  <a:srgbClr val="B44141"/>
                </a:solidFill>
                <a:latin typeface="Arial"/>
                <a:ea typeface="Arial"/>
                <a:cs typeface="Arial"/>
                <a:sym typeface="Arial"/>
              </a:rPr>
              <a:t>2020. Save the Children</a:t>
            </a:r>
            <a:r>
              <a:rPr b="0" lang="es" sz="1050">
                <a:solidFill>
                  <a:srgbClr val="2C2C2C"/>
                </a:solidFill>
                <a:latin typeface="Arial"/>
                <a:ea typeface="Arial"/>
                <a:cs typeface="Arial"/>
                <a:sym typeface="Arial"/>
              </a:rPr>
              <a:t>. ANÁLISIS SOBRE EL CONSUMO DE PORNOGRAFÍA EN ADOLESCENTES Y EL IMPACTO EN SUS RELACIONES Y SU DESARROLLO</a:t>
            </a:r>
            <a:endParaRPr/>
          </a:p>
        </p:txBody>
      </p:sp>
      <p:pic>
        <p:nvPicPr>
          <p:cNvPr id="92" name="Google Shape;92;p17"/>
          <p:cNvPicPr preferRelativeResize="0"/>
          <p:nvPr/>
        </p:nvPicPr>
        <p:blipFill>
          <a:blip r:embed="rId3">
            <a:alphaModFix/>
          </a:blip>
          <a:stretch>
            <a:fillRect/>
          </a:stretch>
        </p:blipFill>
        <p:spPr>
          <a:xfrm>
            <a:off x="359825" y="421441"/>
            <a:ext cx="3830275" cy="4049784"/>
          </a:xfrm>
          <a:prstGeom prst="rect">
            <a:avLst/>
          </a:prstGeom>
          <a:noFill/>
          <a:ln>
            <a:noFill/>
          </a:ln>
        </p:spPr>
      </p:pic>
      <p:pic>
        <p:nvPicPr>
          <p:cNvPr id="93" name="Google Shape;93;p17"/>
          <p:cNvPicPr preferRelativeResize="0"/>
          <p:nvPr/>
        </p:nvPicPr>
        <p:blipFill>
          <a:blip r:embed="rId4">
            <a:alphaModFix/>
          </a:blip>
          <a:stretch>
            <a:fillRect/>
          </a:stretch>
        </p:blipFill>
        <p:spPr>
          <a:xfrm>
            <a:off x="4190100" y="933522"/>
            <a:ext cx="4953900" cy="327646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8"/>
          <p:cNvPicPr preferRelativeResize="0"/>
          <p:nvPr/>
        </p:nvPicPr>
        <p:blipFill>
          <a:blip r:embed="rId3">
            <a:alphaModFix/>
          </a:blip>
          <a:stretch>
            <a:fillRect/>
          </a:stretch>
        </p:blipFill>
        <p:spPr>
          <a:xfrm>
            <a:off x="0" y="0"/>
            <a:ext cx="5143501" cy="5143501"/>
          </a:xfrm>
          <a:prstGeom prst="rect">
            <a:avLst/>
          </a:prstGeom>
          <a:noFill/>
          <a:ln>
            <a:noFill/>
          </a:ln>
        </p:spPr>
      </p:pic>
      <p:sp>
        <p:nvSpPr>
          <p:cNvPr id="99" name="Google Shape;99;p18"/>
          <p:cNvSpPr/>
          <p:nvPr/>
        </p:nvSpPr>
        <p:spPr>
          <a:xfrm>
            <a:off x="5518700" y="727500"/>
            <a:ext cx="3063300" cy="4986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latin typeface="Raleway Black"/>
                <a:ea typeface="Raleway Black"/>
                <a:cs typeface="Raleway Black"/>
                <a:sym typeface="Raleway Black"/>
              </a:rPr>
              <a:t>ANSIEDAD</a:t>
            </a:r>
            <a:endParaRPr sz="2300">
              <a:latin typeface="Raleway Black"/>
              <a:ea typeface="Raleway Black"/>
              <a:cs typeface="Raleway Black"/>
              <a:sym typeface="Raleway Black"/>
            </a:endParaRPr>
          </a:p>
        </p:txBody>
      </p:sp>
      <p:sp>
        <p:nvSpPr>
          <p:cNvPr id="100" name="Google Shape;100;p18"/>
          <p:cNvSpPr/>
          <p:nvPr/>
        </p:nvSpPr>
        <p:spPr>
          <a:xfrm>
            <a:off x="5518700" y="1413300"/>
            <a:ext cx="3063300" cy="4986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latin typeface="Raleway Black"/>
                <a:ea typeface="Raleway Black"/>
                <a:cs typeface="Raleway Black"/>
                <a:sym typeface="Raleway Black"/>
              </a:rPr>
              <a:t>DEPRESIÓN</a:t>
            </a:r>
            <a:endParaRPr sz="2300">
              <a:latin typeface="Raleway Black"/>
              <a:ea typeface="Raleway Black"/>
              <a:cs typeface="Raleway Black"/>
              <a:sym typeface="Raleway Black"/>
            </a:endParaRPr>
          </a:p>
        </p:txBody>
      </p:sp>
      <p:sp>
        <p:nvSpPr>
          <p:cNvPr id="101" name="Google Shape;101;p18"/>
          <p:cNvSpPr/>
          <p:nvPr/>
        </p:nvSpPr>
        <p:spPr>
          <a:xfrm>
            <a:off x="5518700" y="2099100"/>
            <a:ext cx="3063300" cy="4986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latin typeface="Raleway Black"/>
                <a:ea typeface="Raleway Black"/>
                <a:cs typeface="Raleway Black"/>
                <a:sym typeface="Raleway Black"/>
              </a:rPr>
              <a:t>MIEDO</a:t>
            </a:r>
            <a:endParaRPr sz="2300">
              <a:latin typeface="Raleway Black"/>
              <a:ea typeface="Raleway Black"/>
              <a:cs typeface="Raleway Black"/>
              <a:sym typeface="Raleway Black"/>
            </a:endParaRPr>
          </a:p>
        </p:txBody>
      </p:sp>
      <p:sp>
        <p:nvSpPr>
          <p:cNvPr id="102" name="Google Shape;102;p18"/>
          <p:cNvSpPr/>
          <p:nvPr/>
        </p:nvSpPr>
        <p:spPr>
          <a:xfrm>
            <a:off x="5518700" y="2784900"/>
            <a:ext cx="3063300" cy="4986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latin typeface="Raleway Black"/>
                <a:ea typeface="Raleway Black"/>
                <a:cs typeface="Raleway Black"/>
                <a:sym typeface="Raleway Black"/>
              </a:rPr>
              <a:t>AUTOESTIMA</a:t>
            </a:r>
            <a:endParaRPr sz="2300">
              <a:latin typeface="Raleway Black"/>
              <a:ea typeface="Raleway Black"/>
              <a:cs typeface="Raleway Black"/>
              <a:sym typeface="Raleway Black"/>
            </a:endParaRPr>
          </a:p>
        </p:txBody>
      </p:sp>
      <p:sp>
        <p:nvSpPr>
          <p:cNvPr id="103" name="Google Shape;103;p18"/>
          <p:cNvSpPr/>
          <p:nvPr/>
        </p:nvSpPr>
        <p:spPr>
          <a:xfrm>
            <a:off x="5518700" y="3470700"/>
            <a:ext cx="3063300" cy="4986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latin typeface="Raleway Black"/>
                <a:ea typeface="Raleway Black"/>
                <a:cs typeface="Raleway Black"/>
                <a:sym typeface="Raleway Black"/>
              </a:rPr>
              <a:t>RENDIMIENTO</a:t>
            </a:r>
            <a:endParaRPr sz="2300">
              <a:latin typeface="Raleway Black"/>
              <a:ea typeface="Raleway Black"/>
              <a:cs typeface="Raleway Black"/>
              <a:sym typeface="Raleway Black"/>
            </a:endParaRPr>
          </a:p>
        </p:txBody>
      </p:sp>
      <p:sp>
        <p:nvSpPr>
          <p:cNvPr id="104" name="Google Shape;104;p18"/>
          <p:cNvSpPr/>
          <p:nvPr/>
        </p:nvSpPr>
        <p:spPr>
          <a:xfrm>
            <a:off x="5518700" y="4156500"/>
            <a:ext cx="3063300" cy="498600"/>
          </a:xfrm>
          <a:prstGeom prst="roundRect">
            <a:avLst>
              <a:gd fmla="val 16667" name="adj"/>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2300">
                <a:latin typeface="Raleway Black"/>
                <a:ea typeface="Raleway Black"/>
                <a:cs typeface="Raleway Black"/>
                <a:sym typeface="Raleway Black"/>
              </a:rPr>
              <a:t>SATISFACCIÓN</a:t>
            </a:r>
            <a:endParaRPr sz="2300">
              <a:latin typeface="Raleway Black"/>
              <a:ea typeface="Raleway Black"/>
              <a:cs typeface="Raleway Black"/>
              <a:sym typeface="Raleway Blac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ctrTitle"/>
          </p:nvPr>
        </p:nvSpPr>
        <p:spPr>
          <a:xfrm>
            <a:off x="480150" y="622700"/>
            <a:ext cx="8183700" cy="1473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AUTOCONCEPTO SEXUAL</a:t>
            </a:r>
            <a:endParaRPr/>
          </a:p>
          <a:p>
            <a:pPr indent="0" lvl="0" marL="0" rtl="0" algn="ctr">
              <a:spcBef>
                <a:spcPts val="0"/>
              </a:spcBef>
              <a:spcAft>
                <a:spcPts val="0"/>
              </a:spcAft>
              <a:buNone/>
            </a:pPr>
            <a:r>
              <a:rPr b="0" lang="es"/>
              <a:t> </a:t>
            </a:r>
            <a:r>
              <a:rPr b="0" lang="es" sz="3700"/>
              <a:t>UN ANÁLISIS EXPLORATORIO</a:t>
            </a:r>
            <a:endParaRPr b="0" sz="3700"/>
          </a:p>
        </p:txBody>
      </p:sp>
      <p:sp>
        <p:nvSpPr>
          <p:cNvPr id="110" name="Google Shape;110;p19"/>
          <p:cNvSpPr txBox="1"/>
          <p:nvPr>
            <p:ph idx="1" type="subTitle"/>
          </p:nvPr>
        </p:nvSpPr>
        <p:spPr>
          <a:xfrm>
            <a:off x="5427050" y="3713425"/>
            <a:ext cx="3354300" cy="861000"/>
          </a:xfrm>
          <a:prstGeom prst="rect">
            <a:avLst/>
          </a:prstGeom>
        </p:spPr>
        <p:txBody>
          <a:bodyPr anchorCtr="0" anchor="t" bIns="91425" lIns="91425" spcFirstLastPara="1" rIns="91425" wrap="square" tIns="91425">
            <a:normAutofit fontScale="70000" lnSpcReduction="20000"/>
          </a:bodyPr>
          <a:lstStyle/>
          <a:p>
            <a:pPr indent="0" lvl="0" marL="0" rtl="0" algn="r">
              <a:spcBef>
                <a:spcPts val="0"/>
              </a:spcBef>
              <a:spcAft>
                <a:spcPts val="0"/>
              </a:spcAft>
              <a:buNone/>
            </a:pPr>
            <a:r>
              <a:rPr lang="es">
                <a:solidFill>
                  <a:schemeClr val="lt1"/>
                </a:solidFill>
                <a:latin typeface="Raleway"/>
                <a:ea typeface="Raleway"/>
                <a:cs typeface="Raleway"/>
                <a:sym typeface="Raleway"/>
              </a:rPr>
              <a:t>MARÍA SANABRIA VALS</a:t>
            </a:r>
            <a:endParaRPr>
              <a:solidFill>
                <a:schemeClr val="lt1"/>
              </a:solidFill>
              <a:latin typeface="Raleway"/>
              <a:ea typeface="Raleway"/>
              <a:cs typeface="Raleway"/>
              <a:sym typeface="Raleway"/>
            </a:endParaRPr>
          </a:p>
          <a:p>
            <a:pPr indent="0" lvl="0" marL="0" rtl="0" algn="l">
              <a:spcBef>
                <a:spcPts val="0"/>
              </a:spcBef>
              <a:spcAft>
                <a:spcPts val="0"/>
              </a:spcAft>
              <a:buNone/>
            </a:pPr>
            <a:r>
              <a:t/>
            </a:r>
            <a:endParaRPr>
              <a:solidFill>
                <a:schemeClr val="lt1"/>
              </a:solidFill>
              <a:latin typeface="Raleway"/>
              <a:ea typeface="Raleway"/>
              <a:cs typeface="Raleway"/>
              <a:sym typeface="Raleway"/>
            </a:endParaRPr>
          </a:p>
          <a:p>
            <a:pPr indent="0" lvl="0" marL="0" rtl="0" algn="r">
              <a:spcBef>
                <a:spcPts val="0"/>
              </a:spcBef>
              <a:spcAft>
                <a:spcPts val="0"/>
              </a:spcAft>
              <a:buNone/>
            </a:pPr>
            <a:r>
              <a:rPr lang="es">
                <a:solidFill>
                  <a:schemeClr val="lt1"/>
                </a:solidFill>
                <a:latin typeface="Raleway"/>
                <a:ea typeface="Raleway"/>
                <a:cs typeface="Raleway"/>
                <a:sym typeface="Raleway"/>
              </a:rPr>
              <a:t>THE BRIDGE - DATA SCIENCE</a:t>
            </a:r>
            <a:endParaRPr>
              <a:solidFill>
                <a:schemeClr val="lt1"/>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pic>
        <p:nvPicPr>
          <p:cNvPr id="115" name="Google Shape;115;p20"/>
          <p:cNvPicPr preferRelativeResize="0"/>
          <p:nvPr/>
        </p:nvPicPr>
        <p:blipFill>
          <a:blip r:embed="rId3">
            <a:alphaModFix/>
          </a:blip>
          <a:stretch>
            <a:fillRect/>
          </a:stretch>
        </p:blipFill>
        <p:spPr>
          <a:xfrm>
            <a:off x="2028475" y="422693"/>
            <a:ext cx="4435224" cy="44286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338725" y="445550"/>
            <a:ext cx="8466551" cy="4252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